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301" r:id="rId6"/>
    <p:sldId id="268" r:id="rId7"/>
    <p:sldId id="262" r:id="rId8"/>
    <p:sldId id="263" r:id="rId9"/>
    <p:sldId id="277" r:id="rId10"/>
    <p:sldId id="266" r:id="rId11"/>
    <p:sldId id="265" r:id="rId12"/>
    <p:sldId id="269" r:id="rId13"/>
    <p:sldId id="278" r:id="rId14"/>
    <p:sldId id="270" r:id="rId15"/>
    <p:sldId id="303" r:id="rId16"/>
    <p:sldId id="280" r:id="rId17"/>
    <p:sldId id="302" r:id="rId18"/>
    <p:sldId id="267" r:id="rId19"/>
    <p:sldId id="30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1633"/>
  </p:normalViewPr>
  <p:slideViewPr>
    <p:cSldViewPr snapToGrid="0" snapToObjects="1">
      <p:cViewPr varScale="1">
        <p:scale>
          <a:sx n="103" d="100"/>
          <a:sy n="103" d="100"/>
        </p:scale>
        <p:origin x="1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tiff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F020C7-6DC8-0041-A0D3-B37481669C42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5B817-99D0-924B-99C8-DE865E9EC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467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</a:t>
            </a:r>
            <a:r>
              <a:rPr lang="en-US" dirty="0" err="1"/>
              <a:t>translate.pl</a:t>
            </a:r>
            <a:r>
              <a:rPr lang="en-US" dirty="0"/>
              <a:t> script – how I wrote code to translate DNA into Amino Acid.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5B817-99D0-924B-99C8-DE865E9ECD5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91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Range of numbers, species names</a:t>
            </a:r>
          </a:p>
          <a:p>
            <a:r>
              <a:rPr lang="en-US" dirty="0"/>
              <a:t>Can be nested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5B817-99D0-924B-99C8-DE865E9ECD5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669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Range of numbers, species names</a:t>
            </a:r>
          </a:p>
          <a:p>
            <a:r>
              <a:rPr lang="en-US" dirty="0"/>
              <a:t>Can be nested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5B817-99D0-924B-99C8-DE865E9ECD5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870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Range of numbers, species names</a:t>
            </a:r>
          </a:p>
          <a:p>
            <a:r>
              <a:rPr lang="en-US" dirty="0"/>
              <a:t>Can be nested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5B817-99D0-924B-99C8-DE865E9ECD5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64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97411-61C5-9841-9D6C-3D647733E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9DC4E5-656E-9740-AB8E-4AC2CB085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5BEFC-2042-EC44-8C86-06F99E86D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7AA23-BAC7-5E4A-946A-3D521BEB3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3AD26-2FB0-F041-B88E-476B444B1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44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21847-27DD-EE41-8F57-B73C32F3A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E67C6-E9C0-1A4A-AD1D-8357B187E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C7F9E-557C-8C49-A4E3-DBBB457AB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B0C98E-1A39-B24C-80B5-318837633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C27CA-BE40-AA4A-AFC5-E26B4AEA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154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196307-9C0F-B846-9C3A-E5C614FD7F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2E3785-F832-794B-BC7F-3F8C44155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21124-377B-1044-BDEC-76819C083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2AAA1-8C1A-3C40-850F-1F8C46DBC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46277-70AD-A34A-8383-543B9CBD0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627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B9632-65E0-1243-BCDD-794436EC8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473E6-223D-EE4C-83CE-FFF2B7678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C46E1-631D-884B-A370-2D2B7CE6A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2A39F-8480-244D-93E1-BC943F3D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65330-C0D0-2F45-9B2B-B1F3A3C71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158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1F9F1-6BCD-304F-BB66-023D5760C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2F423-B396-4043-A1DE-41E2DABAD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7B68E-A215-3543-B59E-D0B8F8679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7BAC4-221F-C245-A590-1B101F98F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FFF666-DDF2-BE44-852D-5F2673A58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60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AE576-024B-1F48-A46B-A4FC03E53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A66D5-42FC-634B-BFA8-9579318EBD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E43418-3163-1449-AF4B-E8C019187B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36608-980E-B142-882A-A79D32D90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C54DA-F611-9943-AA4A-855808051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13CDA6-6A90-0E4B-9745-E864FA11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99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81301-B05A-1C42-B58C-C06729DA6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C0944-1C32-D640-A1F8-E4D020524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B6A01-AEF0-EA43-ACFB-6797F0EA6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878911-2348-5243-914F-65C6BB234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9D33AF-C644-174D-9817-6EA3CCD944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F2D58E-9F12-1F4C-AC22-2CF563269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39528-6249-4F4B-81FC-124E1CE65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5368E7-BE9B-E64B-80C3-75EEA6CFD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74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1D184-71E6-8247-BEEB-D24CBE6E7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ABBCFE-52C8-FB41-A75D-30E6D6A3F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28F934-CB15-1543-8B24-4D05A4E1A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6CB103-6008-8843-9F98-1640F4F1D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934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201108-59E6-9047-AD4A-62460B292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AE1EE-946D-AA49-AA9E-9B60060D1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C7851-7393-E549-A0FF-B08F84E63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62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77DA2-FD77-624A-A4B1-C59F005A9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CFC88-985F-B248-BECC-901888B3CB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01C98-9D9F-8440-AEE1-84299FCEC6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3D2313-5171-0145-9570-959E23C3C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B687E-C1B7-874C-8DF9-EC2BFEBC0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F73124-137B-2D4B-A77D-00B299FBD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931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385B-8DBE-0F43-94E9-4680F3435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57E035-7950-2343-8D5F-704B227177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804D98-5077-B244-934E-D71899FE0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6C4242-FCEE-1F45-85F1-D3395A8AF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D155F-0405-5B45-B178-E56775407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EE1AF-6228-6D43-B22A-901132BA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456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816F41-051C-0944-92D6-03F0AB562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EA7DF-314B-7145-B917-0C1679575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7E097-D82E-6746-9DFD-FA419DABDE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2E0C9-F598-C340-B544-5528740F9D91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EA742-8554-754C-A441-9F8ECBE3B8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5C598-68B9-4741-94A0-4F1E40E323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7BF6A-E2E2-8946-AB2B-58AFB1E5B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96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88737-DF28-CF48-A496-0FCD641DB2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312BA8-CE96-1A45-89F0-9CCD15F0BF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54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1AFE3-CD7D-1C45-9922-27BE167F5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as Containers  - arrays and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A5234-9C9D-6948-A59B-E102D094C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Array</a:t>
            </a:r>
            <a:r>
              <a:rPr lang="en-US" dirty="0"/>
              <a:t> – collection of data that lives under one variable name</a:t>
            </a:r>
          </a:p>
          <a:p>
            <a:r>
              <a:rPr lang="en-US" dirty="0"/>
              <a:t>One dimensional array is called a </a:t>
            </a:r>
            <a:r>
              <a:rPr lang="en-US" b="1" dirty="0"/>
              <a:t>list</a:t>
            </a:r>
            <a:r>
              <a:rPr lang="en-US" dirty="0"/>
              <a:t> or a </a:t>
            </a:r>
            <a:r>
              <a:rPr lang="en-US" b="1" dirty="0"/>
              <a:t>vector </a:t>
            </a:r>
          </a:p>
          <a:p>
            <a:r>
              <a:rPr lang="en-US" dirty="0"/>
              <a:t>Can be a single type or multiple types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[‘6’,’apple’,’13.5’]</a:t>
            </a:r>
          </a:p>
          <a:p>
            <a:r>
              <a:rPr lang="en-US" dirty="0">
                <a:cs typeface="Courier New" panose="02070309020205020404" pitchFamily="49" charset="0"/>
              </a:rPr>
              <a:t>Each item in the array can be referred to by its position in the list (ordered), first element is zero</a:t>
            </a:r>
          </a:p>
          <a:p>
            <a:r>
              <a:rPr lang="en-US" dirty="0">
                <a:cs typeface="Courier New" panose="02070309020205020404" pitchFamily="49" charset="0"/>
              </a:rPr>
              <a:t>What would we get from this?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[1] </a:t>
            </a:r>
          </a:p>
          <a:p>
            <a:r>
              <a:rPr lang="en-US" dirty="0">
                <a:cs typeface="Courier New" panose="02070309020205020404" pitchFamily="49" charset="0"/>
              </a:rPr>
              <a:t>Two </a:t>
            </a:r>
            <a:r>
              <a:rPr lang="en-US" dirty="0" err="1">
                <a:cs typeface="Courier New" panose="02070309020205020404" pitchFamily="49" charset="0"/>
              </a:rPr>
              <a:t>dimensionals</a:t>
            </a:r>
            <a:r>
              <a:rPr lang="en-US" dirty="0">
                <a:cs typeface="Courier New" panose="02070309020205020404" pitchFamily="49" charset="0"/>
              </a:rPr>
              <a:t> refer to the column and row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my_big_list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[2,3]</a:t>
            </a:r>
          </a:p>
        </p:txBody>
      </p:sp>
    </p:spTree>
    <p:extLst>
      <p:ext uri="{BB962C8B-B14F-4D97-AF65-F5344CB8AC3E}">
        <p14:creationId xmlns:p14="http://schemas.microsoft.com/office/powerpoint/2010/main" val="3620556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1AFE3-CD7D-1C45-9922-27BE167F5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as Containers  - dictionaries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A5234-9C9D-6948-A59B-E102D094C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Dictionary </a:t>
            </a:r>
            <a:r>
              <a:rPr lang="en-US" dirty="0"/>
              <a:t>called an associative array, hash or map</a:t>
            </a:r>
          </a:p>
          <a:p>
            <a:r>
              <a:rPr lang="en-US" dirty="0"/>
              <a:t>Another type of container for more than one variable</a:t>
            </a:r>
          </a:p>
          <a:p>
            <a:r>
              <a:rPr lang="en-US" dirty="0"/>
              <a:t>Collection of names (or keys) and associated values</a:t>
            </a:r>
          </a:p>
          <a:p>
            <a:r>
              <a:rPr lang="en-US" dirty="0"/>
              <a:t>Keys must  be unique and any type of data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Fruit_dict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 {}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Fruit_dict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[‘apple’]=6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Fruit_dict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[‘banana’]=3</a:t>
            </a:r>
          </a:p>
          <a:p>
            <a:r>
              <a:rPr lang="en-US" i="1" dirty="0">
                <a:cs typeface="Courier New" panose="02070309020205020404" pitchFamily="49" charset="0"/>
              </a:rPr>
              <a:t>Unordered</a:t>
            </a:r>
            <a:r>
              <a:rPr lang="en-US" dirty="0">
                <a:cs typeface="Courier New" panose="02070309020205020404" pitchFamily="49" charset="0"/>
              </a:rPr>
              <a:t>, ask for values according to their keys NOT positional arguments like arrays</a:t>
            </a:r>
          </a:p>
          <a:p>
            <a:r>
              <a:rPr lang="en-US" dirty="0">
                <a:cs typeface="Courier New" panose="02070309020205020404" pitchFamily="49" charset="0"/>
              </a:rPr>
              <a:t>What do we get from this?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Fruit_dict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[‘banana’]</a:t>
            </a:r>
            <a:endParaRPr lang="en-US" dirty="0">
              <a:cs typeface="Courier New" panose="02070309020205020404" pitchFamily="49" charset="0"/>
            </a:endParaRPr>
          </a:p>
          <a:p>
            <a:endParaRPr lang="en-US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547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1D220-137D-884F-B8E0-F5A526169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AF3AF-62D0-944C-A84E-E26B762D0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Mathematical operators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+ * / </a:t>
            </a:r>
          </a:p>
          <a:p>
            <a:pPr lvl="2"/>
            <a:r>
              <a:rPr lang="en-US" dirty="0"/>
              <a:t>variable1 + variable2 </a:t>
            </a:r>
          </a:p>
          <a:p>
            <a:pPr lvl="3"/>
            <a:r>
              <a:rPr lang="en-US" dirty="0"/>
              <a:t>Both integers – get the sum</a:t>
            </a:r>
          </a:p>
          <a:p>
            <a:pPr lvl="3"/>
            <a:r>
              <a:rPr lang="en-US" dirty="0"/>
              <a:t>Both strings  - concatenate them</a:t>
            </a:r>
          </a:p>
          <a:p>
            <a:r>
              <a:rPr lang="en-US" dirty="0"/>
              <a:t>Comparative – compare two things and return a Boolean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FALSE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==  &gt; in</a:t>
            </a:r>
          </a:p>
          <a:p>
            <a:r>
              <a:rPr lang="en-US" dirty="0"/>
              <a:t>Logical 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and or not</a:t>
            </a:r>
          </a:p>
          <a:p>
            <a:r>
              <a:rPr lang="en-US" b="1" dirty="0"/>
              <a:t>Functions</a:t>
            </a:r>
            <a:r>
              <a:rPr lang="en-US" dirty="0"/>
              <a:t> – little stand alone program called from within the script</a:t>
            </a:r>
          </a:p>
          <a:p>
            <a:pPr lvl="1"/>
            <a:r>
              <a:rPr lang="en-US" dirty="0"/>
              <a:t>Given parameters and return things.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y=round(2.718)</a:t>
            </a:r>
          </a:p>
        </p:txBody>
      </p:sp>
    </p:spTree>
    <p:extLst>
      <p:ext uri="{BB962C8B-B14F-4D97-AF65-F5344CB8AC3E}">
        <p14:creationId xmlns:p14="http://schemas.microsoft.com/office/powerpoint/2010/main" val="200668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1D220-137D-884F-B8E0-F5A526169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AF3AF-62D0-944C-A84E-E26B762D0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Mathematical operators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+ * / </a:t>
            </a:r>
          </a:p>
          <a:p>
            <a:pPr lvl="2"/>
            <a:r>
              <a:rPr lang="en-US" dirty="0"/>
              <a:t>variable1 + variable2 </a:t>
            </a:r>
          </a:p>
          <a:p>
            <a:pPr lvl="3"/>
            <a:r>
              <a:rPr lang="en-US" dirty="0"/>
              <a:t>Both integers – get the sum</a:t>
            </a:r>
          </a:p>
          <a:p>
            <a:pPr lvl="3"/>
            <a:r>
              <a:rPr lang="en-US" dirty="0"/>
              <a:t>Both strings  - concatenate them</a:t>
            </a:r>
          </a:p>
          <a:p>
            <a:r>
              <a:rPr lang="en-US" dirty="0"/>
              <a:t>Comparative – compare two things and return a Boolean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 FALSE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==  &gt; in</a:t>
            </a:r>
          </a:p>
          <a:p>
            <a:r>
              <a:rPr lang="en-US" dirty="0"/>
              <a:t>Logical 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and or not</a:t>
            </a:r>
          </a:p>
          <a:p>
            <a:r>
              <a:rPr lang="en-US" b="1" dirty="0"/>
              <a:t>Functions</a:t>
            </a:r>
            <a:r>
              <a:rPr lang="en-US" dirty="0"/>
              <a:t> – little stand alone program called from within the script</a:t>
            </a:r>
          </a:p>
          <a:p>
            <a:pPr lvl="1"/>
            <a:r>
              <a:rPr lang="en-US" dirty="0"/>
              <a:t>Given parameters and return things.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y=round(2.718)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96060-636A-A045-AAB8-1FD01357FB76}"/>
              </a:ext>
            </a:extLst>
          </p:cNvPr>
          <p:cNvSpPr txBox="1"/>
          <p:nvPr/>
        </p:nvSpPr>
        <p:spPr>
          <a:xfrm>
            <a:off x="2278376" y="6326567"/>
            <a:ext cx="1789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function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D720770-82DE-3F49-B555-D97AC549C721}"/>
              </a:ext>
            </a:extLst>
          </p:cNvPr>
          <p:cNvCxnSpPr/>
          <p:nvPr/>
        </p:nvCxnSpPr>
        <p:spPr>
          <a:xfrm flipV="1">
            <a:off x="2455817" y="6061166"/>
            <a:ext cx="0" cy="25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D978D3B-B0F3-7643-A42C-E9B4464A20C1}"/>
              </a:ext>
            </a:extLst>
          </p:cNvPr>
          <p:cNvSpPr txBox="1"/>
          <p:nvPr/>
        </p:nvSpPr>
        <p:spPr>
          <a:xfrm>
            <a:off x="4490357" y="5680795"/>
            <a:ext cx="1789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68B176E-9822-394F-8A38-AA22FB977DFA}"/>
              </a:ext>
            </a:extLst>
          </p:cNvPr>
          <p:cNvCxnSpPr>
            <a:cxnSpLocks/>
          </p:cNvCxnSpPr>
          <p:nvPr/>
        </p:nvCxnSpPr>
        <p:spPr>
          <a:xfrm flipH="1">
            <a:off x="3976550" y="5865461"/>
            <a:ext cx="5138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EBCA212-8AE7-C34F-8C51-7C1DEB393EFF}"/>
              </a:ext>
            </a:extLst>
          </p:cNvPr>
          <p:cNvSpPr txBox="1"/>
          <p:nvPr/>
        </p:nvSpPr>
        <p:spPr>
          <a:xfrm>
            <a:off x="1058091" y="6222047"/>
            <a:ext cx="836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05140CC-4FEB-714C-AD3F-1E33B1FEC73E}"/>
              </a:ext>
            </a:extLst>
          </p:cNvPr>
          <p:cNvCxnSpPr/>
          <p:nvPr/>
        </p:nvCxnSpPr>
        <p:spPr>
          <a:xfrm flipV="1">
            <a:off x="1667690" y="6041889"/>
            <a:ext cx="0" cy="250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77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401DE-F735-FE4A-B501-5A96F2BC0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Control  -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CB0D7-0C00-344A-8CA7-9512BBDCF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58543" cy="4351338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/>
              <a:t> statement –</a:t>
            </a:r>
          </a:p>
          <a:p>
            <a:pPr lvl="1"/>
            <a:r>
              <a:rPr lang="en-US" dirty="0"/>
              <a:t>Most widely used building block – think of it as a decision, a fork in the road.</a:t>
            </a:r>
          </a:p>
          <a:p>
            <a:pPr lvl="1"/>
            <a:r>
              <a:rPr lang="en-US" dirty="0"/>
              <a:t>Evaluates an if statement and returns a Boolean – if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/>
              <a:t> – then executes a series of commands. 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E4730E3-0CD0-A144-AE43-0928BC790F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91" r="44095" b="11619"/>
          <a:stretch/>
        </p:blipFill>
        <p:spPr>
          <a:xfrm>
            <a:off x="7001691" y="431709"/>
            <a:ext cx="4088674" cy="606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595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401DE-F735-FE4A-B501-5A96F2BC0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Control –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if/else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CB0D7-0C00-344A-8CA7-9512BBDCF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58543" cy="4351338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/>
              <a:t> statement –</a:t>
            </a:r>
          </a:p>
          <a:p>
            <a:pPr lvl="1"/>
            <a:r>
              <a:rPr lang="en-US" dirty="0"/>
              <a:t>Most widely used building block – think of it as a decision, a fork in the road.</a:t>
            </a:r>
          </a:p>
          <a:p>
            <a:pPr lvl="1"/>
            <a:r>
              <a:rPr lang="en-US" dirty="0"/>
              <a:t>Evaluates an if statement and returns a Boolean – if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dirty="0"/>
              <a:t> – then executes a series of commands.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lang="en-US" dirty="0"/>
              <a:t>statement – </a:t>
            </a:r>
          </a:p>
          <a:p>
            <a:pPr lvl="1"/>
            <a:r>
              <a:rPr lang="en-US" dirty="0"/>
              <a:t>combined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/>
              <a:t> to execute a series of commands. 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E4730E3-0CD0-A144-AE43-0928BC790F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477" t="971" r="12358" b="10647"/>
          <a:stretch/>
        </p:blipFill>
        <p:spPr>
          <a:xfrm>
            <a:off x="7539447" y="365125"/>
            <a:ext cx="3159033" cy="631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012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401DE-F735-FE4A-B501-5A96F2BC0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183" y="-157389"/>
            <a:ext cx="10515600" cy="1325563"/>
          </a:xfrm>
        </p:spPr>
        <p:txBody>
          <a:bodyPr/>
          <a:lstStyle/>
          <a:p>
            <a:r>
              <a:rPr lang="en-US" dirty="0"/>
              <a:t>Flow Control -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CB0D7-0C00-344A-8CA7-9512BBDCF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183" y="1462653"/>
            <a:ext cx="4047308" cy="4351338"/>
          </a:xfrm>
        </p:spPr>
        <p:txBody>
          <a:bodyPr/>
          <a:lstStyle/>
          <a:p>
            <a:r>
              <a:rPr lang="en-US" dirty="0"/>
              <a:t>Loops are portions of programs that are executed until some condition is met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/>
              <a:t> loop – cycles through each item of a predefined collection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dirty="0"/>
              <a:t>loop without a predetermined list – just until a condition is met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601C582A-328C-B848-AFB9-E8851F55E9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33" t="5324" r="11095" b="11428"/>
          <a:stretch/>
        </p:blipFill>
        <p:spPr>
          <a:xfrm>
            <a:off x="4521926" y="783770"/>
            <a:ext cx="7458891" cy="570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0069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5873C-453B-0649-8FC6-1C9F1A72D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write a program – four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A4717-8830-6E4D-AC32-BAE1E4006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you want to do?</a:t>
            </a:r>
          </a:p>
          <a:p>
            <a:r>
              <a:rPr lang="en-US" dirty="0"/>
              <a:t>What variables do you want to make?</a:t>
            </a:r>
          </a:p>
          <a:p>
            <a:r>
              <a:rPr lang="en-US" dirty="0"/>
              <a:t>How are you going to move through it?</a:t>
            </a:r>
          </a:p>
          <a:p>
            <a:r>
              <a:rPr lang="en-US" dirty="0"/>
              <a:t>What do you want returned at the end?</a:t>
            </a:r>
          </a:p>
        </p:txBody>
      </p:sp>
    </p:spTree>
    <p:extLst>
      <p:ext uri="{BB962C8B-B14F-4D97-AF65-F5344CB8AC3E}">
        <p14:creationId xmlns:p14="http://schemas.microsoft.com/office/powerpoint/2010/main" val="1696348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A4B09-FF9F-F14F-9694-25FD624D3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 – one of your best friends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050EF-A929-1449-B691-E2372EFF1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on your homework </a:t>
            </a:r>
          </a:p>
          <a:p>
            <a:r>
              <a:rPr lang="en-US" dirty="0"/>
              <a:t>Write out in words the building blocks of a program.</a:t>
            </a:r>
          </a:p>
          <a:p>
            <a:r>
              <a:rPr lang="en-US" dirty="0"/>
              <a:t>If you write out your pseudocode first you will save a gazillion hours of time.</a:t>
            </a:r>
          </a:p>
        </p:txBody>
      </p:sp>
    </p:spTree>
    <p:extLst>
      <p:ext uri="{BB962C8B-B14F-4D97-AF65-F5344CB8AC3E}">
        <p14:creationId xmlns:p14="http://schemas.microsoft.com/office/powerpoint/2010/main" val="3835562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5A3D2-B103-A64A-8A15-24DCEA8F7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start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689A1-E310-6841-A5EC-D4007B3C1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766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48EEA-9595-1B41-A96E-2F9FE7BD0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7: Practical Computing for Biologists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A64D6-B84B-7E42-969B-BE31357A4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elements are universal to all programming languages</a:t>
            </a:r>
          </a:p>
          <a:p>
            <a:r>
              <a:rPr lang="en-US" dirty="0"/>
              <a:t>Understanding these elements you will be more versatile at working across languages and will understand the common tools available to you.</a:t>
            </a:r>
          </a:p>
          <a:p>
            <a:r>
              <a:rPr lang="en-US" dirty="0"/>
              <a:t>Think about your data as a series of programmable tasks ‘pseudocode’</a:t>
            </a:r>
          </a:p>
        </p:txBody>
      </p:sp>
      <p:sp>
        <p:nvSpPr>
          <p:cNvPr id="4" name="AutoShape 2" descr="Practical Computing for Biologists (for Rent) 1st edition by Haddock, Steven H. D.; Dunn, Casey W. 9780878933914 textbook">
            <a:extLst>
              <a:ext uri="{FF2B5EF4-FFF2-40B4-BE49-F238E27FC236}">
                <a16:creationId xmlns:a16="http://schemas.microsoft.com/office/drawing/2014/main" id="{FE8E1120-C8BC-DB4E-AB65-6E9F2C30612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207000" y="2362200"/>
            <a:ext cx="1778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77644B-1E9F-5A4F-BC1A-E62173C9C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7062" y="3604260"/>
            <a:ext cx="26035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96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61724-F13E-2048-A439-84318842D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Baking a Pie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F7787-4092-6A4B-97D7-2B699A5EA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Series of small tasks</a:t>
            </a:r>
          </a:p>
          <a:p>
            <a:r>
              <a:rPr lang="en-US" dirty="0"/>
              <a:t>Could be written in any language</a:t>
            </a:r>
          </a:p>
          <a:p>
            <a:r>
              <a:rPr lang="en-US" dirty="0"/>
              <a:t>Think of steps as programmable tasks</a:t>
            </a:r>
          </a:p>
          <a:p>
            <a:r>
              <a:rPr lang="en-US" dirty="0"/>
              <a:t>The words are the terms of the programming language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A77404-3D21-B748-BE21-6668478A1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9384" y="167095"/>
            <a:ext cx="31877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31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D7F41-5E86-8645-9FFB-AA59BAAA8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Compiled vs. Interpretive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A1B3E-F8F4-E647-8392-D8527DEF2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Compiled</a:t>
            </a:r>
          </a:p>
          <a:p>
            <a:pPr lvl="1"/>
            <a:r>
              <a:rPr lang="en-US" dirty="0"/>
              <a:t>C, C+, Java</a:t>
            </a:r>
          </a:p>
          <a:p>
            <a:pPr lvl="1"/>
            <a:r>
              <a:rPr lang="en-US" dirty="0"/>
              <a:t>Translated from human readable code (source code) to computer understandable instructions – specific to each system</a:t>
            </a:r>
          </a:p>
          <a:p>
            <a:pPr lvl="1"/>
            <a:r>
              <a:rPr lang="en-US" dirty="0"/>
              <a:t>Only has to be compiled once</a:t>
            </a:r>
          </a:p>
          <a:p>
            <a:r>
              <a:rPr lang="en-US" dirty="0"/>
              <a:t>Interpreted (or scripting languages) </a:t>
            </a:r>
          </a:p>
          <a:p>
            <a:pPr lvl="1"/>
            <a:r>
              <a:rPr lang="en-US" dirty="0" err="1"/>
              <a:t>perl</a:t>
            </a:r>
            <a:r>
              <a:rPr lang="en-US" dirty="0"/>
              <a:t>, python, ruby, R, </a:t>
            </a:r>
            <a:r>
              <a:rPr lang="en-US" dirty="0" err="1"/>
              <a:t>Matlab</a:t>
            </a:r>
            <a:endParaRPr lang="en-US" dirty="0"/>
          </a:p>
          <a:p>
            <a:pPr lvl="1"/>
            <a:r>
              <a:rPr lang="en-US" dirty="0"/>
              <a:t>Processed by an interpreter each time they run – the interpreter is a compiled program </a:t>
            </a:r>
          </a:p>
          <a:p>
            <a:pPr lvl="1"/>
            <a:r>
              <a:rPr lang="en-US" dirty="0"/>
              <a:t>Has to be interpreted every time it is run</a:t>
            </a:r>
          </a:p>
          <a:p>
            <a:pPr lvl="1"/>
            <a:r>
              <a:rPr lang="en-US" dirty="0"/>
              <a:t>Program itself is the source code, easy to modify and can be run on any machine</a:t>
            </a:r>
          </a:p>
          <a:p>
            <a:pPr lvl="1"/>
            <a:r>
              <a:rPr lang="en-US" dirty="0"/>
              <a:t>BASH was our interpreter for the shell scripts you wrote</a:t>
            </a:r>
          </a:p>
        </p:txBody>
      </p:sp>
    </p:spTree>
    <p:extLst>
      <p:ext uri="{BB962C8B-B14F-4D97-AF65-F5344CB8AC3E}">
        <p14:creationId xmlns:p14="http://schemas.microsoft.com/office/powerpoint/2010/main" val="2111830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A0724-7106-F14E-9EC8-507C31253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Arguments </a:t>
            </a:r>
            <a:r>
              <a:rPr lang="en-US" dirty="0"/>
              <a:t>– values that are sent to the program when it is run</a:t>
            </a:r>
          </a:p>
          <a:p>
            <a:r>
              <a:rPr lang="en-US" b="1" dirty="0"/>
              <a:t>Code</a:t>
            </a:r>
            <a:r>
              <a:rPr lang="en-US" dirty="0"/>
              <a:t>  - 	</a:t>
            </a:r>
          </a:p>
          <a:p>
            <a:pPr lvl="1"/>
            <a:r>
              <a:rPr lang="en-US" dirty="0"/>
              <a:t>Noun – a program or line of a program</a:t>
            </a:r>
          </a:p>
          <a:p>
            <a:pPr lvl="1"/>
            <a:r>
              <a:rPr lang="en-US" dirty="0"/>
              <a:t>Verb – the act of writing a program </a:t>
            </a:r>
          </a:p>
          <a:p>
            <a:r>
              <a:rPr lang="en-US" b="1" dirty="0"/>
              <a:t>Execute</a:t>
            </a:r>
            <a:r>
              <a:rPr lang="en-US" dirty="0"/>
              <a:t> – to begin and carry out the operation of a program (run)</a:t>
            </a:r>
          </a:p>
          <a:p>
            <a:r>
              <a:rPr lang="en-US" b="1" dirty="0"/>
              <a:t>Function </a:t>
            </a:r>
            <a:r>
              <a:rPr lang="en-US" dirty="0"/>
              <a:t>– a subprogram that can be called repeatedly to perform the same task</a:t>
            </a:r>
          </a:p>
          <a:p>
            <a:r>
              <a:rPr lang="en-US" b="1" dirty="0"/>
              <a:t>Parameters </a:t>
            </a:r>
            <a:r>
              <a:rPr lang="en-US" dirty="0"/>
              <a:t>– Values that are sent to a function when it is called</a:t>
            </a:r>
          </a:p>
          <a:p>
            <a:r>
              <a:rPr lang="en-US" b="1" dirty="0"/>
              <a:t>Parse</a:t>
            </a:r>
            <a:r>
              <a:rPr lang="en-US" dirty="0"/>
              <a:t> – To extract particular data elements from a larger block of text</a:t>
            </a:r>
          </a:p>
          <a:p>
            <a:r>
              <a:rPr lang="en-US" b="1" dirty="0"/>
              <a:t>Return</a:t>
            </a:r>
            <a:r>
              <a:rPr lang="en-US" dirty="0"/>
              <a:t> – in a function – the act of sending back a value</a:t>
            </a:r>
          </a:p>
          <a:p>
            <a:r>
              <a:rPr lang="en-US" b="1" dirty="0"/>
              <a:t>Run</a:t>
            </a:r>
            <a:r>
              <a:rPr lang="en-US" dirty="0"/>
              <a:t>  - execute the sequence of commands in a program</a:t>
            </a:r>
          </a:p>
          <a:p>
            <a:r>
              <a:rPr lang="en-US" b="1" dirty="0"/>
              <a:t>Statement</a:t>
            </a:r>
            <a:r>
              <a:rPr lang="en-US" dirty="0"/>
              <a:t> – a line of a program or script which can assign a value, do a comparison or perform other operations.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657FA65-EA0E-8E44-B977-0DF8ED349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Now  - basics of programming, a little vocab</a:t>
            </a:r>
          </a:p>
        </p:txBody>
      </p:sp>
    </p:spTree>
    <p:extLst>
      <p:ext uri="{BB962C8B-B14F-4D97-AF65-F5344CB8AC3E}">
        <p14:creationId xmlns:p14="http://schemas.microsoft.com/office/powerpoint/2010/main" val="1514633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5873C-453B-0649-8FC6-1C9F1A72D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write a program – four questions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A4717-8830-6E4D-AC32-BAE1E4006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you want to do?</a:t>
            </a:r>
          </a:p>
          <a:p>
            <a:r>
              <a:rPr lang="en-US" dirty="0"/>
              <a:t>What variables do you want to make?</a:t>
            </a:r>
          </a:p>
          <a:p>
            <a:r>
              <a:rPr lang="en-US" dirty="0"/>
              <a:t>How are you going to move through it?</a:t>
            </a:r>
          </a:p>
          <a:p>
            <a:r>
              <a:rPr lang="en-US" dirty="0"/>
              <a:t>What do you want returned at the end?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One great way to write scripts is to first write </a:t>
            </a:r>
          </a:p>
          <a:p>
            <a:pPr lvl="1"/>
            <a:r>
              <a:rPr lang="en-US" dirty="0"/>
              <a:t>pseudocode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D82EBE-AA11-7741-AA5E-2DFC265C7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1232" y="3759200"/>
            <a:ext cx="31877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32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51CD4-8B6C-6549-BBAE-B5A5A8048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Building Blocks of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DD538-77AA-0B4E-9BC6-4943AA4F7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  <a:p>
            <a:r>
              <a:rPr lang="en-US" dirty="0"/>
              <a:t>Flow Control</a:t>
            </a:r>
          </a:p>
          <a:p>
            <a:r>
              <a:rPr lang="en-US" dirty="0"/>
              <a:t>Lists and Dictionaries</a:t>
            </a:r>
          </a:p>
          <a:p>
            <a:r>
              <a:rPr lang="en-US" dirty="0"/>
              <a:t>Input and Output</a:t>
            </a:r>
          </a:p>
        </p:txBody>
      </p:sp>
    </p:spTree>
    <p:extLst>
      <p:ext uri="{BB962C8B-B14F-4D97-AF65-F5344CB8AC3E}">
        <p14:creationId xmlns:p14="http://schemas.microsoft.com/office/powerpoint/2010/main" val="2010699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5821E-92D7-0C45-9824-329EFDE9D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211EC-EA5D-EA4C-83C3-A25CC5B69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name that holds a value</a:t>
            </a:r>
          </a:p>
          <a:p>
            <a:r>
              <a:rPr lang="en-US" dirty="0"/>
              <a:t>Can be a number, character or series of characters or more complex (lists)</a:t>
            </a:r>
          </a:p>
          <a:p>
            <a:r>
              <a:rPr lang="en-US" dirty="0"/>
              <a:t>Attributes</a:t>
            </a:r>
          </a:p>
          <a:p>
            <a:pPr lvl="1"/>
            <a:r>
              <a:rPr lang="en-US" dirty="0"/>
              <a:t>Name – plain word that indicates its contents</a:t>
            </a:r>
          </a:p>
          <a:p>
            <a:pPr lvl="2"/>
            <a:r>
              <a:rPr lang="en-US" dirty="0"/>
              <a:t>$filename, $</a:t>
            </a:r>
            <a:r>
              <a:rPr lang="en-US" dirty="0" err="1"/>
              <a:t>filelist</a:t>
            </a:r>
            <a:r>
              <a:rPr lang="en-US" dirty="0"/>
              <a:t> – sometimes need the $ (</a:t>
            </a:r>
            <a:r>
              <a:rPr lang="en-US" dirty="0" err="1"/>
              <a:t>perl</a:t>
            </a:r>
            <a:r>
              <a:rPr lang="en-US" dirty="0"/>
              <a:t>, BASH) not python</a:t>
            </a:r>
          </a:p>
          <a:p>
            <a:pPr lvl="1"/>
            <a:r>
              <a:rPr lang="en-US" dirty="0"/>
              <a:t>Type – kind of information the variable contains</a:t>
            </a:r>
          </a:p>
          <a:p>
            <a:pPr lvl="1"/>
            <a:r>
              <a:rPr lang="en-US" dirty="0"/>
              <a:t>Value – actual piece of information it holds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40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35677-B07D-E245-9A7E-A79BCFA53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E7BDD-B1AE-D74C-9FEB-EF70635BC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Integer</a:t>
            </a:r>
            <a:r>
              <a:rPr lang="en-US" dirty="0"/>
              <a:t> – whole numbers no fractional component = 123</a:t>
            </a:r>
          </a:p>
          <a:p>
            <a:r>
              <a:rPr lang="en-US" b="1" dirty="0"/>
              <a:t>Floating point </a:t>
            </a:r>
            <a:r>
              <a:rPr lang="en-US" dirty="0"/>
              <a:t>– decimal can float to any position </a:t>
            </a:r>
          </a:p>
          <a:p>
            <a:pPr lvl="1"/>
            <a:r>
              <a:rPr lang="en-US" dirty="0"/>
              <a:t>not just at the end = 12.3</a:t>
            </a:r>
          </a:p>
          <a:p>
            <a:r>
              <a:rPr lang="en-US" b="1" dirty="0"/>
              <a:t>Boolean</a:t>
            </a:r>
            <a:r>
              <a:rPr lang="en-US" dirty="0"/>
              <a:t> – have one of two values (True or False)</a:t>
            </a:r>
          </a:p>
          <a:p>
            <a:r>
              <a:rPr lang="en-US" b="1" dirty="0"/>
              <a:t>String</a:t>
            </a:r>
            <a:r>
              <a:rPr lang="en-US" dirty="0"/>
              <a:t> – sequence of text characters = “This is a string”</a:t>
            </a:r>
          </a:p>
        </p:txBody>
      </p:sp>
    </p:spTree>
    <p:extLst>
      <p:ext uri="{BB962C8B-B14F-4D97-AF65-F5344CB8AC3E}">
        <p14:creationId xmlns:p14="http://schemas.microsoft.com/office/powerpoint/2010/main" val="1125904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927</TotalTime>
  <Words>1108</Words>
  <Application>Microsoft Macintosh PowerPoint</Application>
  <PresentationFormat>Widescreen</PresentationFormat>
  <Paragraphs>144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Office Theme</vt:lpstr>
      <vt:lpstr>Introduction to Programming</vt:lpstr>
      <vt:lpstr>Chapter 7: Practical Computing for Biologists</vt:lpstr>
      <vt:lpstr>Baking a Pie</vt:lpstr>
      <vt:lpstr>Compiled vs. Interpretive Languages</vt:lpstr>
      <vt:lpstr>Now  - basics of programming, a little vocab</vt:lpstr>
      <vt:lpstr>How to write a program – four questions</vt:lpstr>
      <vt:lpstr>Basic Building Blocks of Programs</vt:lpstr>
      <vt:lpstr>Variable </vt:lpstr>
      <vt:lpstr>Variable Types</vt:lpstr>
      <vt:lpstr>Variables as Containers  - arrays and lists</vt:lpstr>
      <vt:lpstr>Variables as Containers  - dictionaries</vt:lpstr>
      <vt:lpstr>Variables in Action</vt:lpstr>
      <vt:lpstr>Variables in Action</vt:lpstr>
      <vt:lpstr>Flow Control  - if</vt:lpstr>
      <vt:lpstr>Flow Control – if/else</vt:lpstr>
      <vt:lpstr>Flow Control - loops</vt:lpstr>
      <vt:lpstr>How to write a program – four questions</vt:lpstr>
      <vt:lpstr>Pseudocode – one of your best friends</vt:lpstr>
      <vt:lpstr>Lets start Jupyter Notebooks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</dc:title>
  <dc:creator>Julia Allen</dc:creator>
  <cp:lastModifiedBy>Julie Allen</cp:lastModifiedBy>
  <cp:revision>22</cp:revision>
  <dcterms:created xsi:type="dcterms:W3CDTF">2019-10-06T16:15:07Z</dcterms:created>
  <dcterms:modified xsi:type="dcterms:W3CDTF">2021-02-23T22:53:30Z</dcterms:modified>
</cp:coreProperties>
</file>

<file path=docProps/thumbnail.jpeg>
</file>